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80" r:id="rId2"/>
    <p:sldId id="281" r:id="rId3"/>
    <p:sldId id="279" r:id="rId4"/>
    <p:sldId id="270" r:id="rId5"/>
    <p:sldId id="271" r:id="rId6"/>
    <p:sldId id="272" r:id="rId7"/>
    <p:sldId id="273" r:id="rId8"/>
    <p:sldId id="274" r:id="rId9"/>
    <p:sldId id="309" r:id="rId10"/>
    <p:sldId id="308" r:id="rId11"/>
    <p:sldId id="275" r:id="rId12"/>
    <p:sldId id="266" r:id="rId13"/>
    <p:sldId id="310" r:id="rId14"/>
    <p:sldId id="269" r:id="rId1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83BB397-4FC5-4043-81C1-F10B1F2BA139}" type="datetimeFigureOut">
              <a:rPr lang="fa-IR" smtClean="0"/>
              <a:pPr/>
              <a:t>1445/05/06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7C2DB7-0BCD-439D-A716-7233735649A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B397-4FC5-4043-81C1-F10B1F2BA139}" type="datetimeFigureOut">
              <a:rPr lang="fa-IR" smtClean="0"/>
              <a:pPr/>
              <a:t>1445/05/06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2DB7-0BCD-439D-A716-7233735649A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83BB397-4FC5-4043-81C1-F10B1F2BA139}" type="datetimeFigureOut">
              <a:rPr lang="fa-IR" smtClean="0"/>
              <a:pPr/>
              <a:t>1445/05/06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27C2DB7-0BCD-439D-A716-7233735649A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B397-4FC5-4043-81C1-F10B1F2BA139}" type="datetimeFigureOut">
              <a:rPr lang="fa-IR" smtClean="0"/>
              <a:pPr/>
              <a:t>1445/05/06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7C2DB7-0BCD-439D-A716-7233735649A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B397-4FC5-4043-81C1-F10B1F2BA139}" type="datetimeFigureOut">
              <a:rPr lang="fa-IR" smtClean="0"/>
              <a:pPr/>
              <a:t>1445/05/06</a:t>
            </a:fld>
            <a:endParaRPr lang="fa-I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27C2DB7-0BCD-439D-A716-7233735649A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83BB397-4FC5-4043-81C1-F10B1F2BA139}" type="datetimeFigureOut">
              <a:rPr lang="fa-IR" smtClean="0"/>
              <a:pPr/>
              <a:t>1445/05/06</a:t>
            </a:fld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27C2DB7-0BCD-439D-A716-7233735649A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83BB397-4FC5-4043-81C1-F10B1F2BA139}" type="datetimeFigureOut">
              <a:rPr lang="fa-IR" smtClean="0"/>
              <a:pPr/>
              <a:t>1445/05/06</a:t>
            </a:fld>
            <a:endParaRPr lang="fa-I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27C2DB7-0BCD-439D-A716-7233735649A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a-I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B397-4FC5-4043-81C1-F10B1F2BA139}" type="datetimeFigureOut">
              <a:rPr lang="fa-IR" smtClean="0"/>
              <a:pPr/>
              <a:t>1445/05/06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7C2DB7-0BCD-439D-A716-7233735649A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B397-4FC5-4043-81C1-F10B1F2BA139}" type="datetimeFigureOut">
              <a:rPr lang="fa-IR" smtClean="0"/>
              <a:pPr/>
              <a:t>1445/05/06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7C2DB7-0BCD-439D-A716-7233735649A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B397-4FC5-4043-81C1-F10B1F2BA139}" type="datetimeFigureOut">
              <a:rPr lang="fa-IR" smtClean="0"/>
              <a:pPr/>
              <a:t>1445/05/06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7C2DB7-0BCD-439D-A716-7233735649A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83BB397-4FC5-4043-81C1-F10B1F2BA139}" type="datetimeFigureOut">
              <a:rPr lang="fa-IR" smtClean="0"/>
              <a:pPr/>
              <a:t>1445/05/06</a:t>
            </a:fld>
            <a:endParaRPr lang="fa-I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27C2DB7-0BCD-439D-A716-7233735649A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3BB397-4FC5-4043-81C1-F10B1F2BA139}" type="datetimeFigureOut">
              <a:rPr lang="fa-IR" smtClean="0"/>
              <a:pPr/>
              <a:t>1445/05/06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27C2DB7-0BCD-439D-A716-7233735649A9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406" y="1600200"/>
            <a:ext cx="457413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آنفولانزای عارضه دار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پنومونی </a:t>
            </a:r>
            <a:r>
              <a:rPr lang="en-US" dirty="0" smtClean="0"/>
              <a:t>pneumonia </a:t>
            </a:r>
          </a:p>
          <a:p>
            <a:r>
              <a:rPr lang="fa-IR" dirty="0" smtClean="0"/>
              <a:t>سینوزیت </a:t>
            </a:r>
            <a:r>
              <a:rPr lang="en-US" dirty="0" smtClean="0"/>
              <a:t>sinusitis</a:t>
            </a:r>
          </a:p>
          <a:p>
            <a:r>
              <a:rPr lang="fa-IR" dirty="0" smtClean="0"/>
              <a:t>سکته قلبی </a:t>
            </a:r>
            <a:r>
              <a:rPr lang="en-US" dirty="0" smtClean="0"/>
              <a:t>MI</a:t>
            </a:r>
            <a:endParaRPr lang="fa-IR" dirty="0" smtClean="0"/>
          </a:p>
          <a:p>
            <a:r>
              <a:rPr lang="fa-IR" dirty="0" smtClean="0"/>
              <a:t>میوزیت   </a:t>
            </a:r>
            <a:r>
              <a:rPr lang="en-US" dirty="0" err="1" smtClean="0"/>
              <a:t>Myositis</a:t>
            </a:r>
            <a:endParaRPr lang="fa-IR" dirty="0" smtClean="0"/>
          </a:p>
          <a:p>
            <a:r>
              <a:rPr lang="fa-IR" dirty="0" smtClean="0"/>
              <a:t>میوکاردیت</a:t>
            </a:r>
            <a:r>
              <a:rPr lang="en-US" dirty="0" err="1" smtClean="0"/>
              <a:t>Myocarditis</a:t>
            </a:r>
            <a:r>
              <a:rPr lang="en-US" dirty="0" smtClean="0"/>
              <a:t>  </a:t>
            </a:r>
            <a:r>
              <a:rPr lang="fa-IR" dirty="0" smtClean="0"/>
              <a:t> </a:t>
            </a:r>
          </a:p>
          <a:p>
            <a:r>
              <a:rPr lang="fa-IR" dirty="0" smtClean="0"/>
              <a:t>پریکاردیت </a:t>
            </a:r>
            <a:r>
              <a:rPr lang="en-US" dirty="0" smtClean="0"/>
              <a:t>pericarditis</a:t>
            </a:r>
          </a:p>
          <a:p>
            <a:r>
              <a:rPr lang="fa-IR" dirty="0" smtClean="0"/>
              <a:t>تشنج و انسفالیت </a:t>
            </a:r>
            <a:r>
              <a:rPr lang="en-US" dirty="0" err="1" smtClean="0"/>
              <a:t>Seizures&amp;encephalitis</a:t>
            </a:r>
            <a:r>
              <a:rPr lang="en-US" dirty="0" smtClean="0"/>
              <a:t> </a:t>
            </a:r>
            <a:endParaRPr lang="fa-IR" dirty="0" smtClean="0"/>
          </a:p>
          <a:p>
            <a:r>
              <a:rPr lang="fa-IR" dirty="0" smtClean="0"/>
              <a:t>سندرم گیلن باره</a:t>
            </a:r>
            <a:r>
              <a:rPr lang="en-US" dirty="0" smtClean="0"/>
              <a:t> </a:t>
            </a:r>
            <a:r>
              <a:rPr lang="en-US" dirty="0" err="1" smtClean="0"/>
              <a:t>Guillain-Barré</a:t>
            </a:r>
            <a:r>
              <a:rPr lang="en-US" dirty="0" smtClean="0"/>
              <a:t> syndrome  </a:t>
            </a:r>
            <a:r>
              <a:rPr lang="fa-I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dirty="0" smtClean="0">
                <a:solidFill>
                  <a:srgbClr val="FF0000"/>
                </a:solidFill>
                <a:cs typeface="B Mitra" pitchFamily="2" charset="-78"/>
              </a:rPr>
              <a:t>چه کسانی در خطر بالای ابتلاء عوارض آنفولانزاء هستند؟</a:t>
            </a:r>
            <a:endParaRPr lang="fa-IR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fa-IR" dirty="0"/>
              <a:t> </a:t>
            </a:r>
            <a:r>
              <a:rPr lang="fa-IR" dirty="0" smtClean="0"/>
              <a:t>بچه های کوچکتر از 2 سال</a:t>
            </a:r>
          </a:p>
          <a:p>
            <a:pPr>
              <a:buFont typeface="Wingdings" pitchFamily="2" charset="2"/>
              <a:buChar char="ü"/>
            </a:pPr>
            <a:r>
              <a:rPr lang="fa-IR" dirty="0"/>
              <a:t> </a:t>
            </a:r>
            <a:r>
              <a:rPr lang="fa-IR" dirty="0" smtClean="0"/>
              <a:t>افراد &gt;= 65 سال</a:t>
            </a:r>
          </a:p>
          <a:p>
            <a:pPr>
              <a:buFont typeface="Wingdings" pitchFamily="2" charset="2"/>
              <a:buChar char="ü"/>
            </a:pPr>
            <a:r>
              <a:rPr lang="fa-IR" dirty="0"/>
              <a:t> </a:t>
            </a:r>
            <a:r>
              <a:rPr lang="fa-IR" dirty="0" smtClean="0"/>
              <a:t>بیماران مبتلا بیماری مزمن ریوی(آسم) کاردیواسکولار، بیماری کلیوی، بیماری کبدی،بیماری هماتولوژیک، دیابت و بیماری های نورولوژیک</a:t>
            </a:r>
          </a:p>
          <a:p>
            <a:pPr>
              <a:buFont typeface="Wingdings" pitchFamily="2" charset="2"/>
              <a:buChar char="ü"/>
            </a:pPr>
            <a:r>
              <a:rPr lang="fa-IR" dirty="0"/>
              <a:t> </a:t>
            </a:r>
            <a:r>
              <a:rPr lang="fa-IR" dirty="0" smtClean="0"/>
              <a:t>بیماران با نقص ایمنی</a:t>
            </a:r>
          </a:p>
          <a:p>
            <a:pPr>
              <a:buFont typeface="Wingdings" pitchFamily="2" charset="2"/>
              <a:buChar char="ü"/>
            </a:pPr>
            <a:r>
              <a:rPr lang="fa-IR" dirty="0"/>
              <a:t> </a:t>
            </a:r>
            <a:r>
              <a:rPr lang="fa-IR" dirty="0" smtClean="0"/>
              <a:t>خانم باردار یا </a:t>
            </a:r>
            <a:r>
              <a:rPr lang="en-US" dirty="0" smtClean="0"/>
              <a:t>postpartum</a:t>
            </a:r>
            <a:r>
              <a:rPr lang="fa-IR" dirty="0" smtClean="0"/>
              <a:t>( ظرف 2 هفته بعد از زایمان)</a:t>
            </a:r>
          </a:p>
          <a:p>
            <a:pPr>
              <a:buFont typeface="Wingdings" pitchFamily="2" charset="2"/>
              <a:buChar char="ü"/>
            </a:pPr>
            <a:r>
              <a:rPr lang="fa-IR" dirty="0"/>
              <a:t> </a:t>
            </a:r>
            <a:r>
              <a:rPr lang="fa-IR" dirty="0" smtClean="0"/>
              <a:t>افراد &lt; 19 سال که طولانی مدت آسپرین دریافت می کنند</a:t>
            </a:r>
          </a:p>
          <a:p>
            <a:pPr>
              <a:buFont typeface="Wingdings" pitchFamily="2" charset="2"/>
              <a:buChar char="ü"/>
            </a:pPr>
            <a:r>
              <a:rPr lang="fa-IR" dirty="0"/>
              <a:t> </a:t>
            </a:r>
            <a:r>
              <a:rPr lang="fa-IR" dirty="0" smtClean="0"/>
              <a:t>افراد خیلی چاق (</a:t>
            </a:r>
            <a:r>
              <a:rPr lang="en-US" dirty="0" smtClean="0"/>
              <a:t>BMI</a:t>
            </a:r>
            <a:r>
              <a:rPr lang="fa-IR" dirty="0" smtClean="0"/>
              <a:t> &gt;40)</a:t>
            </a:r>
          </a:p>
          <a:p>
            <a:pPr>
              <a:buFont typeface="Wingdings" pitchFamily="2" charset="2"/>
              <a:buChar char="ü"/>
            </a:pPr>
            <a:r>
              <a:rPr lang="fa-IR" dirty="0"/>
              <a:t> </a:t>
            </a:r>
            <a:r>
              <a:rPr lang="fa-IR" dirty="0" smtClean="0"/>
              <a:t>افراد ساکن در خانه سالمندان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Fever or chills</a:t>
            </a:r>
          </a:p>
          <a:p>
            <a:r>
              <a:rPr lang="en-US" dirty="0"/>
              <a:t>Cough</a:t>
            </a:r>
          </a:p>
          <a:p>
            <a:r>
              <a:rPr lang="en-US" dirty="0"/>
              <a:t>Shortness of breath or difficulty breathing</a:t>
            </a:r>
          </a:p>
          <a:p>
            <a:r>
              <a:rPr lang="en-US" dirty="0"/>
              <a:t>Fatigue</a:t>
            </a:r>
          </a:p>
          <a:p>
            <a:r>
              <a:rPr lang="en-US" dirty="0"/>
              <a:t>Muscle or body aches</a:t>
            </a:r>
          </a:p>
          <a:p>
            <a:r>
              <a:rPr lang="en-US" dirty="0"/>
              <a:t>Headache</a:t>
            </a:r>
          </a:p>
          <a:p>
            <a:r>
              <a:rPr lang="en-US" dirty="0"/>
              <a:t>New loss of taste or smell</a:t>
            </a:r>
          </a:p>
          <a:p>
            <a:r>
              <a:rPr lang="en-US" dirty="0"/>
              <a:t>Sore throat</a:t>
            </a:r>
          </a:p>
          <a:p>
            <a:r>
              <a:rPr lang="en-US" dirty="0"/>
              <a:t>Congestion or runny nose</a:t>
            </a:r>
          </a:p>
          <a:p>
            <a:r>
              <a:rPr lang="en-US" dirty="0"/>
              <a:t>Nausea or vomiting</a:t>
            </a:r>
          </a:p>
          <a:p>
            <a:r>
              <a:rPr lang="en-US" dirty="0"/>
              <a:t>Diarrhea</a:t>
            </a:r>
          </a:p>
        </p:txBody>
      </p:sp>
    </p:spTree>
    <p:extLst>
      <p:ext uri="{BB962C8B-B14F-4D97-AF65-F5344CB8AC3E}">
        <p14:creationId xmlns:p14="http://schemas.microsoft.com/office/powerpoint/2010/main" val="6786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 descr="DSC_00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6600" dirty="0" smtClean="0">
                <a:solidFill>
                  <a:srgbClr val="FF0000"/>
                </a:solidFill>
                <a:cs typeface="B Mitra" pitchFamily="2" charset="-78"/>
              </a:rPr>
              <a:t>آنفولانزا</a:t>
            </a:r>
            <a:endParaRPr lang="fa-IR" sz="6600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Influenza                                  </a:t>
            </a:r>
          </a:p>
          <a:p>
            <a:pPr>
              <a:buNone/>
            </a:pPr>
            <a:r>
              <a:rPr lang="fa-I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دکتر مهدی حسنی آزاد</a:t>
            </a:r>
          </a:p>
          <a:p>
            <a:pPr>
              <a:buNone/>
            </a:pPr>
            <a:r>
              <a:rPr lang="fa-I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دانشیاردانشکده پزشکی بندرعباس </a:t>
            </a:r>
          </a:p>
          <a:p>
            <a:pPr>
              <a:buNone/>
            </a:pPr>
            <a:r>
              <a:rPr lang="fa-I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عضومرکز تحقیقات بیماریهای عفونی و گرمسیری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fa-IR" sz="4400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6600" dirty="0" smtClean="0">
                <a:solidFill>
                  <a:srgbClr val="FF0000"/>
                </a:solidFill>
                <a:cs typeface="B Mitra" pitchFamily="2" charset="-78"/>
              </a:rPr>
              <a:t>آنفولانزا</a:t>
            </a:r>
            <a:endParaRPr lang="fa-IR" sz="6600" dirty="0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 smtClean="0"/>
              <a:t>Influenza               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fa-IR" sz="4400" dirty="0" smtClean="0">
                <a:cs typeface="B Mitra" pitchFamily="2" charset="-78"/>
              </a:rPr>
              <a:t>علائم بالینی</a:t>
            </a:r>
            <a:endParaRPr lang="fa-IR" sz="4400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علائم بالینی آنفولانزا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آنفولانزای بدون عارضه</a:t>
            </a:r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r>
              <a:rPr lang="fa-IR" dirty="0" smtClean="0"/>
              <a:t>آنفولانزای عارضه دار 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آنفولانزای بدون عارضه</a:t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شروع ناگهانی علائم بعد از یک کمون1 تا </a:t>
            </a:r>
            <a:r>
              <a:rPr lang="en-US" dirty="0" smtClean="0"/>
              <a:t>4</a:t>
            </a:r>
            <a:r>
              <a:rPr lang="fa-IR" dirty="0" smtClean="0"/>
              <a:t> روزه</a:t>
            </a:r>
          </a:p>
          <a:p>
            <a:r>
              <a:rPr lang="fa-IR" dirty="0" smtClean="0"/>
              <a:t>بیمار ساعت شروع علایم را بخاطر دارد</a:t>
            </a:r>
          </a:p>
          <a:p>
            <a:r>
              <a:rPr lang="fa-IR" dirty="0" smtClean="0"/>
              <a:t>تب – لرز </a:t>
            </a:r>
          </a:p>
          <a:p>
            <a:r>
              <a:rPr lang="fa-IR" dirty="0" smtClean="0"/>
              <a:t>تب تا 41 درجه</a:t>
            </a:r>
          </a:p>
          <a:p>
            <a:r>
              <a:rPr lang="fa-IR" dirty="0" smtClean="0"/>
              <a:t>سردرد- میالژی </a:t>
            </a:r>
            <a:r>
              <a:rPr lang="en-US" dirty="0" smtClean="0"/>
              <a:t>–</a:t>
            </a:r>
            <a:r>
              <a:rPr lang="fa-IR" dirty="0" smtClean="0"/>
              <a:t>احتقان بینی- گلودرد</a:t>
            </a:r>
          </a:p>
          <a:p>
            <a:r>
              <a:rPr lang="fa-IR" dirty="0" smtClean="0"/>
              <a:t>احساس ناخوشی –تهوع - بی اشتهایی</a:t>
            </a:r>
          </a:p>
          <a:p>
            <a:r>
              <a:rPr lang="fa-IR" dirty="0" smtClean="0"/>
              <a:t>درد عضلات اطراف چشم- آرترالژی – اشک ریزش</a:t>
            </a:r>
          </a:p>
          <a:p>
            <a:pPr>
              <a:buNone/>
            </a:pPr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علائم سیستمیک  معمولا برای 3 روز باقی می ماند</a:t>
            </a:r>
          </a:p>
          <a:p>
            <a:endParaRPr lang="fa-IR" dirty="0" smtClean="0"/>
          </a:p>
          <a:p>
            <a:r>
              <a:rPr lang="fa-IR" dirty="0" smtClean="0"/>
              <a:t>علائمی مثل سرفه خشک –گلودرد -انسداد بینی-آبریزش بینی خفیف هستند </a:t>
            </a:r>
          </a:p>
          <a:p>
            <a:r>
              <a:rPr lang="fa-IR" dirty="0" smtClean="0"/>
              <a:t>علایم گوارشی!؟</a:t>
            </a:r>
          </a:p>
          <a:p>
            <a:endParaRPr lang="fa-IR" dirty="0" smtClean="0"/>
          </a:p>
          <a:p>
            <a:r>
              <a:rPr lang="fa-IR" dirty="0" smtClean="0"/>
              <a:t>راه افتراق بالینی آنفولانزا ازسایر عفونتهای تنفسی :</a:t>
            </a:r>
          </a:p>
          <a:p>
            <a:pPr>
              <a:buNone/>
            </a:pPr>
            <a:r>
              <a:rPr lang="fa-IR" dirty="0" smtClean="0"/>
              <a:t>  غالب بودن علائم سیستمیک 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آنفولانزا در افراد مسن ؟و افرادی که مبتلا به نقص ایمنی هستند:</a:t>
            </a:r>
          </a:p>
          <a:p>
            <a:pPr>
              <a:buNone/>
            </a:pPr>
            <a:r>
              <a:rPr lang="fa-IR" dirty="0" smtClean="0"/>
              <a:t>  تب یا بدون تب</a:t>
            </a:r>
          </a:p>
          <a:p>
            <a:pPr>
              <a:buNone/>
            </a:pPr>
            <a:r>
              <a:rPr lang="fa-IR" dirty="0" smtClean="0"/>
              <a:t>ضعف وبی حالی –بی اشتهایی-سرگیجه</a:t>
            </a:r>
          </a:p>
          <a:p>
            <a:pPr>
              <a:buNone/>
            </a:pPr>
            <a:r>
              <a:rPr lang="fa-IR" dirty="0" smtClean="0"/>
              <a:t>گیجی و تغییر سطح هوشیاری</a:t>
            </a:r>
          </a:p>
          <a:p>
            <a:pPr>
              <a:buNone/>
            </a:pPr>
            <a:r>
              <a:rPr lang="fa-IR" dirty="0" smtClean="0"/>
              <a:t>بدون علائم تنفسی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/>
              <a:t>  تب مهمترین یافته فیزیکی 3روز ولی گاهی تا 8روز ادامه دارد</a:t>
            </a:r>
          </a:p>
          <a:p>
            <a:pPr>
              <a:buNone/>
            </a:pPr>
            <a:r>
              <a:rPr lang="fa-IR" dirty="0" smtClean="0"/>
              <a:t>در معاینه :</a:t>
            </a:r>
          </a:p>
          <a:p>
            <a:pPr>
              <a:buNone/>
            </a:pPr>
            <a:r>
              <a:rPr lang="fa-IR" dirty="0" smtClean="0"/>
              <a:t>فلاشینگ صورت –پوست گرم و مرطوب-چشم قرمز-آبریزش شفاف بینی-لنف نود سرویکال تندر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دوره نقاهت گاهی تا چند هفته طول می کشد</a:t>
            </a:r>
          </a:p>
          <a:p>
            <a:pPr>
              <a:buNone/>
            </a:pPr>
            <a:r>
              <a:rPr lang="fa-IR" dirty="0" smtClean="0"/>
              <a:t>سرفه-ضعف شایع هستند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o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644650"/>
            <a:ext cx="7327900" cy="44069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2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4593</TotalTime>
  <Words>334</Words>
  <Application>Microsoft Office PowerPoint</Application>
  <PresentationFormat>On-screen Show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PowerPoint Presentation</vt:lpstr>
      <vt:lpstr>آنفولانزا</vt:lpstr>
      <vt:lpstr>آنفولانزا</vt:lpstr>
      <vt:lpstr>علائم بالینی آنفولانزا </vt:lpstr>
      <vt:lpstr>آنفولانزای بدون عارضه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آنفولانزای عارضه دار</vt:lpstr>
      <vt:lpstr>چه کسانی در خطر بالای ابتلاء عوارض آنفولانزاء هستند؟</vt:lpstr>
      <vt:lpstr>Covid 19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Sharif Computer</dc:creator>
  <cp:lastModifiedBy>dr.hasaniazad</cp:lastModifiedBy>
  <cp:revision>103</cp:revision>
  <dcterms:created xsi:type="dcterms:W3CDTF">2016-09-25T18:55:15Z</dcterms:created>
  <dcterms:modified xsi:type="dcterms:W3CDTF">2023-11-18T19:45:14Z</dcterms:modified>
</cp:coreProperties>
</file>